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0" r:id="rId1"/>
  </p:sldMasterIdLst>
  <p:sldIdLst>
    <p:sldId id="256" r:id="rId2"/>
    <p:sldId id="270" r:id="rId3"/>
    <p:sldId id="258" r:id="rId4"/>
    <p:sldId id="271" r:id="rId5"/>
    <p:sldId id="272" r:id="rId6"/>
    <p:sldId id="273" r:id="rId7"/>
    <p:sldId id="274" r:id="rId8"/>
    <p:sldId id="276" r:id="rId9"/>
    <p:sldId id="275" r:id="rId10"/>
    <p:sldId id="263" r:id="rId11"/>
    <p:sldId id="264" r:id="rId12"/>
    <p:sldId id="277" r:id="rId13"/>
    <p:sldId id="2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101" d="100"/>
          <a:sy n="101" d="100"/>
        </p:scale>
        <p:origin x="13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33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9420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7171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0782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86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9/27/2014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6340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9/27/2014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0830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9/27/2014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07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9/27/2014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8190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9/27/2014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43706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9/27/2014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668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9/27/2014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010896"/>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199401"/>
          </a:xfrm>
        </p:spPr>
        <p:txBody>
          <a:bodyPr>
            <a:normAutofit/>
          </a:bodyPr>
          <a:lstStyle/>
          <a:p>
            <a:r>
              <a:rPr lang="en-US" sz="7200" dirty="0" smtClean="0"/>
              <a:t>Baptist Covenant Theology</a:t>
            </a:r>
            <a:endParaRPr lang="en-US" sz="7200" dirty="0"/>
          </a:p>
        </p:txBody>
      </p:sp>
      <p:sp>
        <p:nvSpPr>
          <p:cNvPr id="3" name="Subtitle 2"/>
          <p:cNvSpPr>
            <a:spLocks noGrp="1"/>
          </p:cNvSpPr>
          <p:nvPr>
            <p:ph type="subTitle" idx="1"/>
          </p:nvPr>
        </p:nvSpPr>
        <p:spPr>
          <a:xfrm>
            <a:off x="1097280" y="2958353"/>
            <a:ext cx="10058400" cy="1143000"/>
          </a:xfrm>
        </p:spPr>
        <p:txBody>
          <a:bodyPr/>
          <a:lstStyle/>
          <a:p>
            <a:r>
              <a:rPr lang="en-US" dirty="0" smtClean="0"/>
              <a:t>A Biblical Framework for understanding and Savoring God’s Unfolding Redemptive work in </a:t>
            </a:r>
            <a:r>
              <a:rPr lang="en-US" dirty="0" err="1" smtClean="0"/>
              <a:t>HIstory</a:t>
            </a:r>
            <a:endParaRPr lang="en-US" dirty="0"/>
          </a:p>
        </p:txBody>
      </p:sp>
      <p:sp>
        <p:nvSpPr>
          <p:cNvPr id="5" name="TextBox 4"/>
          <p:cNvSpPr txBox="1"/>
          <p:nvPr/>
        </p:nvSpPr>
        <p:spPr>
          <a:xfrm>
            <a:off x="1097280" y="4528969"/>
            <a:ext cx="10058400" cy="1323439"/>
          </a:xfrm>
          <a:prstGeom prst="rect">
            <a:avLst/>
          </a:prstGeom>
          <a:noFill/>
        </p:spPr>
        <p:txBody>
          <a:bodyPr wrap="square" rtlCol="0">
            <a:spAutoFit/>
          </a:bodyPr>
          <a:lstStyle/>
          <a:p>
            <a:r>
              <a:rPr lang="en-US" sz="4000" dirty="0" smtClean="0">
                <a:solidFill>
                  <a:schemeClr val="accent1"/>
                </a:solidFill>
              </a:rPr>
              <a:t>Part 6:  The Nature of the Church and the Subjects of Baptism</a:t>
            </a:r>
            <a:endParaRPr lang="en-US" sz="4000" dirty="0">
              <a:solidFill>
                <a:schemeClr val="accent1"/>
              </a:solidFill>
            </a:endParaRPr>
          </a:p>
        </p:txBody>
      </p:sp>
    </p:spTree>
    <p:extLst>
      <p:ext uri="{BB962C8B-B14F-4D97-AF65-F5344CB8AC3E}">
        <p14:creationId xmlns:p14="http://schemas.microsoft.com/office/powerpoint/2010/main" val="1323186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5379" y="211653"/>
            <a:ext cx="10230439" cy="5944887"/>
          </a:xfrm>
        </p:spPr>
      </p:pic>
    </p:spTree>
    <p:extLst>
      <p:ext uri="{BB962C8B-B14F-4D97-AF65-F5344CB8AC3E}">
        <p14:creationId xmlns:p14="http://schemas.microsoft.com/office/powerpoint/2010/main" val="137420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80" y="421221"/>
            <a:ext cx="10858432" cy="5447873"/>
          </a:xfrm>
          <a:prstGeom prst="rect">
            <a:avLst/>
          </a:prstGeom>
        </p:spPr>
      </p:pic>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377666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Points of Confusion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800" dirty="0" smtClean="0"/>
              <a:t>The relationship of baptism to circumcision</a:t>
            </a:r>
          </a:p>
          <a:p>
            <a:pPr>
              <a:buFont typeface="Wingdings" panose="05000000000000000000" pitchFamily="2" charset="2"/>
              <a:buChar char="q"/>
            </a:pPr>
            <a:r>
              <a:rPr lang="en-US" sz="2800" dirty="0" smtClean="0"/>
              <a:t>The proper recipients of circumcision</a:t>
            </a:r>
          </a:p>
          <a:p>
            <a:pPr>
              <a:buFont typeface="Wingdings" panose="05000000000000000000" pitchFamily="2" charset="2"/>
              <a:buChar char="q"/>
            </a:pPr>
            <a:r>
              <a:rPr lang="en-US" sz="2800" dirty="0" smtClean="0"/>
              <a:t>The connection to the covenant promises to Abraham</a:t>
            </a:r>
            <a:endParaRPr lang="en-US" sz="2800" dirty="0"/>
          </a:p>
        </p:txBody>
      </p:sp>
    </p:spTree>
    <p:extLst>
      <p:ext uri="{BB962C8B-B14F-4D97-AF65-F5344CB8AC3E}">
        <p14:creationId xmlns:p14="http://schemas.microsoft.com/office/powerpoint/2010/main" val="600542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682" y="152400"/>
            <a:ext cx="7749448" cy="6033319"/>
          </a:xfrm>
          <a:prstGeom prst="rect">
            <a:avLst/>
          </a:prstGeom>
        </p:spPr>
      </p:pic>
      <p:sp>
        <p:nvSpPr>
          <p:cNvPr id="2" name="Oval 1"/>
          <p:cNvSpPr/>
          <p:nvPr/>
        </p:nvSpPr>
        <p:spPr>
          <a:xfrm>
            <a:off x="7809875" y="3702570"/>
            <a:ext cx="689548" cy="6895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561884" y="3705070"/>
            <a:ext cx="689548" cy="6895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298900" y="3707570"/>
            <a:ext cx="689548" cy="6895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5936105" y="5171607"/>
            <a:ext cx="434715" cy="494675"/>
          </a:xfrm>
          <a:prstGeom prst="straightConnector1">
            <a:avLst/>
          </a:prstGeom>
          <a:ln w="50800">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791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and New Covenants Compared</a:t>
            </a:r>
            <a:endParaRPr lang="en-US" dirty="0"/>
          </a:p>
        </p:txBody>
      </p:sp>
      <p:sp>
        <p:nvSpPr>
          <p:cNvPr id="3" name="Content Placeholder 2"/>
          <p:cNvSpPr>
            <a:spLocks noGrp="1"/>
          </p:cNvSpPr>
          <p:nvPr>
            <p:ph idx="1"/>
          </p:nvPr>
        </p:nvSpPr>
        <p:spPr>
          <a:xfrm>
            <a:off x="1097280" y="1845734"/>
            <a:ext cx="10058400" cy="4225282"/>
          </a:xfrm>
        </p:spPr>
        <p:txBody>
          <a:bodyPr numCol="3">
            <a:normAutofit/>
          </a:bodyPr>
          <a:lstStyle/>
          <a:p>
            <a:endParaRPr lang="en-US" sz="2800" dirty="0" smtClean="0"/>
          </a:p>
          <a:p>
            <a:endParaRPr lang="en-US" sz="2800" dirty="0" smtClean="0"/>
          </a:p>
          <a:p>
            <a:endParaRPr lang="en-US" sz="2800" dirty="0" smtClean="0"/>
          </a:p>
          <a:p>
            <a:endParaRPr lang="en-US" sz="2800" dirty="0" smtClean="0"/>
          </a:p>
          <a:p>
            <a:endParaRPr lang="en-US" sz="2800" dirty="0"/>
          </a:p>
          <a:p>
            <a:r>
              <a:rPr lang="en-US" sz="2800" b="1" dirty="0"/>
              <a:t>	</a:t>
            </a:r>
            <a:endParaRPr lang="en-US" sz="2800" b="1" dirty="0" smtClean="0"/>
          </a:p>
          <a:p>
            <a:endParaRPr lang="en-US" sz="2800" dirty="0" smtClean="0"/>
          </a:p>
          <a:p>
            <a:endParaRPr lang="en-US" sz="2800" dirty="0" smtClean="0"/>
          </a:p>
          <a:p>
            <a:endParaRPr lang="en-US" sz="2800" dirty="0" smtClean="0"/>
          </a:p>
          <a:p>
            <a:endParaRPr lang="en-US" sz="2800" b="1" dirty="0"/>
          </a:p>
          <a:p>
            <a:r>
              <a:rPr lang="en-US" sz="2800" b="1" dirty="0"/>
              <a:t>	</a:t>
            </a:r>
          </a:p>
          <a:p>
            <a:endParaRPr lang="en-US" sz="2800" dirty="0" smtClean="0"/>
          </a:p>
          <a:p>
            <a:r>
              <a:rPr lang="en-US" sz="2800" dirty="0"/>
              <a:t>	</a:t>
            </a:r>
          </a:p>
          <a:p>
            <a:endParaRPr lang="en-US" sz="2800" dirty="0" smtClean="0"/>
          </a:p>
          <a:p>
            <a:r>
              <a:rPr lang="en-US" sz="2800" dirty="0"/>
              <a:t>	</a:t>
            </a:r>
          </a:p>
          <a:p>
            <a:endParaRPr lang="en-US" sz="2800" dirty="0" smtClean="0"/>
          </a:p>
          <a:p>
            <a:r>
              <a:rPr lang="en-US" sz="2800" dirty="0"/>
              <a:t>	</a:t>
            </a:r>
          </a:p>
          <a:p>
            <a:endParaRPr lang="en-US" sz="2800" dirty="0"/>
          </a:p>
        </p:txBody>
      </p:sp>
      <p:sp>
        <p:nvSpPr>
          <p:cNvPr id="8" name="AutoShape 3"/>
          <p:cNvSpPr>
            <a:spLocks noChangeAspect="1" noChangeArrowheads="1" noTextEdit="1"/>
          </p:cNvSpPr>
          <p:nvPr/>
        </p:nvSpPr>
        <p:spPr bwMode="auto">
          <a:xfrm>
            <a:off x="450850" y="1984375"/>
            <a:ext cx="11290300" cy="433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p:cNvSpPr>
            <a:spLocks noChangeArrowheads="1"/>
          </p:cNvSpPr>
          <p:nvPr/>
        </p:nvSpPr>
        <p:spPr bwMode="auto">
          <a:xfrm>
            <a:off x="457200" y="1990725"/>
            <a:ext cx="3752850" cy="1022350"/>
          </a:xfrm>
          <a:prstGeom prst="rect">
            <a:avLst/>
          </a:prstGeom>
          <a:solidFill>
            <a:srgbClr val="E483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6"/>
          <p:cNvSpPr>
            <a:spLocks noChangeArrowheads="1"/>
          </p:cNvSpPr>
          <p:nvPr/>
        </p:nvSpPr>
        <p:spPr bwMode="auto">
          <a:xfrm>
            <a:off x="4210050" y="1990725"/>
            <a:ext cx="3752850" cy="1022350"/>
          </a:xfrm>
          <a:prstGeom prst="rect">
            <a:avLst/>
          </a:prstGeom>
          <a:solidFill>
            <a:srgbClr val="E483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p:cNvSpPr>
            <a:spLocks noChangeArrowheads="1"/>
          </p:cNvSpPr>
          <p:nvPr/>
        </p:nvSpPr>
        <p:spPr bwMode="auto">
          <a:xfrm>
            <a:off x="7962900" y="1990725"/>
            <a:ext cx="3752850" cy="1022350"/>
          </a:xfrm>
          <a:prstGeom prst="rect">
            <a:avLst/>
          </a:prstGeom>
          <a:solidFill>
            <a:srgbClr val="E483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8"/>
          <p:cNvSpPr>
            <a:spLocks noChangeArrowheads="1"/>
          </p:cNvSpPr>
          <p:nvPr/>
        </p:nvSpPr>
        <p:spPr bwMode="auto">
          <a:xfrm>
            <a:off x="457200" y="3013075"/>
            <a:ext cx="3752850" cy="1020763"/>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p:cNvSpPr>
            <a:spLocks noChangeArrowheads="1"/>
          </p:cNvSpPr>
          <p:nvPr/>
        </p:nvSpPr>
        <p:spPr bwMode="auto">
          <a:xfrm>
            <a:off x="4210050" y="3013075"/>
            <a:ext cx="3752850" cy="1020763"/>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0"/>
          <p:cNvSpPr>
            <a:spLocks noChangeArrowheads="1"/>
          </p:cNvSpPr>
          <p:nvPr/>
        </p:nvSpPr>
        <p:spPr bwMode="auto">
          <a:xfrm>
            <a:off x="7962900" y="3013075"/>
            <a:ext cx="3752850" cy="1020763"/>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11"/>
          <p:cNvSpPr>
            <a:spLocks noChangeArrowheads="1"/>
          </p:cNvSpPr>
          <p:nvPr/>
        </p:nvSpPr>
        <p:spPr bwMode="auto">
          <a:xfrm>
            <a:off x="457200" y="4033838"/>
            <a:ext cx="3752850" cy="1022350"/>
          </a:xfrm>
          <a:prstGeom prst="rect">
            <a:avLst/>
          </a:prstGeom>
          <a:solidFill>
            <a:srgbClr val="FAED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12"/>
          <p:cNvSpPr>
            <a:spLocks noChangeArrowheads="1"/>
          </p:cNvSpPr>
          <p:nvPr/>
        </p:nvSpPr>
        <p:spPr bwMode="auto">
          <a:xfrm>
            <a:off x="4210050" y="4033838"/>
            <a:ext cx="3752850" cy="1022350"/>
          </a:xfrm>
          <a:prstGeom prst="rect">
            <a:avLst/>
          </a:prstGeom>
          <a:solidFill>
            <a:srgbClr val="FAED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3"/>
          <p:cNvSpPr>
            <a:spLocks noChangeArrowheads="1"/>
          </p:cNvSpPr>
          <p:nvPr/>
        </p:nvSpPr>
        <p:spPr bwMode="auto">
          <a:xfrm>
            <a:off x="7962900" y="4033838"/>
            <a:ext cx="3752850" cy="1022350"/>
          </a:xfrm>
          <a:prstGeom prst="rect">
            <a:avLst/>
          </a:prstGeom>
          <a:solidFill>
            <a:srgbClr val="FAED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4"/>
          <p:cNvSpPr>
            <a:spLocks noChangeArrowheads="1"/>
          </p:cNvSpPr>
          <p:nvPr/>
        </p:nvSpPr>
        <p:spPr bwMode="auto">
          <a:xfrm>
            <a:off x="457200" y="5056188"/>
            <a:ext cx="3752850" cy="1066800"/>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p:cNvSpPr>
            <a:spLocks noChangeArrowheads="1"/>
          </p:cNvSpPr>
          <p:nvPr/>
        </p:nvSpPr>
        <p:spPr bwMode="auto">
          <a:xfrm>
            <a:off x="4210050" y="5056188"/>
            <a:ext cx="3752850" cy="1066800"/>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6"/>
          <p:cNvSpPr>
            <a:spLocks noChangeArrowheads="1"/>
          </p:cNvSpPr>
          <p:nvPr/>
        </p:nvSpPr>
        <p:spPr bwMode="auto">
          <a:xfrm>
            <a:off x="7962900" y="5056188"/>
            <a:ext cx="3752850" cy="1066800"/>
          </a:xfrm>
          <a:prstGeom prst="rect">
            <a:avLst/>
          </a:prstGeom>
          <a:solidFill>
            <a:srgbClr val="F5D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Line 17"/>
          <p:cNvSpPr>
            <a:spLocks noChangeShapeType="1"/>
          </p:cNvSpPr>
          <p:nvPr/>
        </p:nvSpPr>
        <p:spPr bwMode="auto">
          <a:xfrm>
            <a:off x="4210050" y="1984375"/>
            <a:ext cx="0" cy="414496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8"/>
          <p:cNvSpPr>
            <a:spLocks noChangeShapeType="1"/>
          </p:cNvSpPr>
          <p:nvPr/>
        </p:nvSpPr>
        <p:spPr bwMode="auto">
          <a:xfrm>
            <a:off x="7962900" y="1984375"/>
            <a:ext cx="0" cy="414496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9"/>
          <p:cNvSpPr>
            <a:spLocks noChangeShapeType="1"/>
          </p:cNvSpPr>
          <p:nvPr/>
        </p:nvSpPr>
        <p:spPr bwMode="auto">
          <a:xfrm>
            <a:off x="452438" y="3013075"/>
            <a:ext cx="11269663" cy="0"/>
          </a:xfrm>
          <a:prstGeom prst="line">
            <a:avLst/>
          </a:prstGeom>
          <a:noFill/>
          <a:ln w="381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0"/>
          <p:cNvSpPr>
            <a:spLocks noChangeShapeType="1"/>
          </p:cNvSpPr>
          <p:nvPr/>
        </p:nvSpPr>
        <p:spPr bwMode="auto">
          <a:xfrm>
            <a:off x="452438" y="4033838"/>
            <a:ext cx="1126966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1"/>
          <p:cNvSpPr>
            <a:spLocks noChangeShapeType="1"/>
          </p:cNvSpPr>
          <p:nvPr/>
        </p:nvSpPr>
        <p:spPr bwMode="auto">
          <a:xfrm>
            <a:off x="452438" y="5056188"/>
            <a:ext cx="1126966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2"/>
          <p:cNvSpPr>
            <a:spLocks noChangeShapeType="1"/>
          </p:cNvSpPr>
          <p:nvPr/>
        </p:nvSpPr>
        <p:spPr bwMode="auto">
          <a:xfrm>
            <a:off x="457200" y="1984375"/>
            <a:ext cx="0" cy="414496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3"/>
          <p:cNvSpPr>
            <a:spLocks noChangeShapeType="1"/>
          </p:cNvSpPr>
          <p:nvPr/>
        </p:nvSpPr>
        <p:spPr bwMode="auto">
          <a:xfrm>
            <a:off x="11715750" y="1984375"/>
            <a:ext cx="0" cy="414496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4"/>
          <p:cNvSpPr>
            <a:spLocks noChangeShapeType="1"/>
          </p:cNvSpPr>
          <p:nvPr/>
        </p:nvSpPr>
        <p:spPr bwMode="auto">
          <a:xfrm>
            <a:off x="452438" y="1990725"/>
            <a:ext cx="1126966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5"/>
          <p:cNvSpPr>
            <a:spLocks noChangeShapeType="1"/>
          </p:cNvSpPr>
          <p:nvPr/>
        </p:nvSpPr>
        <p:spPr bwMode="auto">
          <a:xfrm>
            <a:off x="452438" y="6122988"/>
            <a:ext cx="1126966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6"/>
          <p:cNvSpPr>
            <a:spLocks noChangeArrowheads="1"/>
          </p:cNvSpPr>
          <p:nvPr/>
        </p:nvSpPr>
        <p:spPr bwMode="auto">
          <a:xfrm>
            <a:off x="4302125" y="2254250"/>
            <a:ext cx="2416175"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smtClean="0">
                <a:ln>
                  <a:noFill/>
                </a:ln>
                <a:solidFill>
                  <a:srgbClr val="FFFFFF"/>
                </a:solidFill>
                <a:effectLst/>
                <a:latin typeface="Calibri" panose="020F0502020204030204" pitchFamily="34" charset="0"/>
              </a:rPr>
              <a:t>old covenant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27"/>
          <p:cNvSpPr>
            <a:spLocks noChangeArrowheads="1"/>
          </p:cNvSpPr>
          <p:nvPr/>
        </p:nvSpPr>
        <p:spPr bwMode="auto">
          <a:xfrm>
            <a:off x="8054975" y="2254250"/>
            <a:ext cx="260508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smtClean="0">
                <a:ln>
                  <a:noFill/>
                </a:ln>
                <a:solidFill>
                  <a:srgbClr val="FFFFFF"/>
                </a:solidFill>
                <a:effectLst/>
                <a:latin typeface="Calibri" panose="020F0502020204030204" pitchFamily="34" charset="0"/>
              </a:rPr>
              <a:t>new covenant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 name="Rectangle 28"/>
          <p:cNvSpPr>
            <a:spLocks noChangeArrowheads="1"/>
          </p:cNvSpPr>
          <p:nvPr/>
        </p:nvSpPr>
        <p:spPr bwMode="auto">
          <a:xfrm>
            <a:off x="550863" y="3273425"/>
            <a:ext cx="29289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000000"/>
                </a:solidFill>
                <a:effectLst/>
                <a:latin typeface="Calibri" panose="020F0502020204030204" pitchFamily="34" charset="0"/>
              </a:rPr>
              <a:t>place of the law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29"/>
          <p:cNvSpPr>
            <a:spLocks noChangeArrowheads="1"/>
          </p:cNvSpPr>
          <p:nvPr/>
        </p:nvSpPr>
        <p:spPr bwMode="auto">
          <a:xfrm>
            <a:off x="4302125" y="3273425"/>
            <a:ext cx="28003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000000"/>
                </a:solidFill>
                <a:effectLst/>
                <a:latin typeface="Calibri" panose="020F0502020204030204" pitchFamily="34" charset="0"/>
              </a:rPr>
              <a:t>tablets of stone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30"/>
          <p:cNvSpPr>
            <a:spLocks noChangeArrowheads="1"/>
          </p:cNvSpPr>
          <p:nvPr/>
        </p:nvSpPr>
        <p:spPr bwMode="auto">
          <a:xfrm>
            <a:off x="8054975" y="3273425"/>
            <a:ext cx="275907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mind and heart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5" name="Rectangle 31"/>
          <p:cNvSpPr>
            <a:spLocks noChangeArrowheads="1"/>
          </p:cNvSpPr>
          <p:nvPr/>
        </p:nvSpPr>
        <p:spPr bwMode="auto">
          <a:xfrm>
            <a:off x="550863" y="4295775"/>
            <a:ext cx="340518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relationship to God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6" name="Rectangle 32"/>
          <p:cNvSpPr>
            <a:spLocks noChangeArrowheads="1"/>
          </p:cNvSpPr>
          <p:nvPr/>
        </p:nvSpPr>
        <p:spPr bwMode="auto">
          <a:xfrm>
            <a:off x="4302125" y="4295775"/>
            <a:ext cx="30162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not all knew God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7" name="Rectangle 33"/>
          <p:cNvSpPr>
            <a:spLocks noChangeArrowheads="1"/>
          </p:cNvSpPr>
          <p:nvPr/>
        </p:nvSpPr>
        <p:spPr bwMode="auto">
          <a:xfrm>
            <a:off x="8054975" y="4295775"/>
            <a:ext cx="23701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all know God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8" name="Rectangle 34"/>
          <p:cNvSpPr>
            <a:spLocks noChangeArrowheads="1"/>
          </p:cNvSpPr>
          <p:nvPr/>
        </p:nvSpPr>
        <p:spPr bwMode="auto">
          <a:xfrm>
            <a:off x="550863" y="5341938"/>
            <a:ext cx="324643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forgiveness of sins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Rectangle 35"/>
          <p:cNvSpPr>
            <a:spLocks noChangeArrowheads="1"/>
          </p:cNvSpPr>
          <p:nvPr/>
        </p:nvSpPr>
        <p:spPr bwMode="auto">
          <a:xfrm>
            <a:off x="4302125" y="5341938"/>
            <a:ext cx="364013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not all were forgiven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36"/>
          <p:cNvSpPr>
            <a:spLocks noChangeArrowheads="1"/>
          </p:cNvSpPr>
          <p:nvPr/>
        </p:nvSpPr>
        <p:spPr bwMode="auto">
          <a:xfrm>
            <a:off x="8054975" y="5095875"/>
            <a:ext cx="3344863"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all in covenant are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Rectangle 37"/>
          <p:cNvSpPr>
            <a:spLocks noChangeArrowheads="1"/>
          </p:cNvSpPr>
          <p:nvPr/>
        </p:nvSpPr>
        <p:spPr bwMode="auto">
          <a:xfrm>
            <a:off x="8054975" y="5583238"/>
            <a:ext cx="157797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000000"/>
                </a:solidFill>
                <a:effectLst/>
                <a:latin typeface="Calibri" panose="020F0502020204030204" pitchFamily="34" charset="0"/>
              </a:rPr>
              <a:t>forgiven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128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8" grpId="0"/>
      <p:bldP spid="39" grpId="0"/>
      <p:bldP spid="40" grpId="0"/>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80" y="421221"/>
            <a:ext cx="10858432" cy="5447873"/>
          </a:xfrm>
          <a:prstGeom prst="rect">
            <a:avLst/>
          </a:prstGeom>
        </p:spPr>
      </p:pic>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1054603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Descriptions of Church Members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800" dirty="0" smtClean="0"/>
              <a:t>chosen </a:t>
            </a:r>
            <a:r>
              <a:rPr lang="en-US" sz="2800" dirty="0"/>
              <a:t>of God – Col. </a:t>
            </a:r>
            <a:r>
              <a:rPr lang="en-US" sz="2800" dirty="0" smtClean="0"/>
              <a:t>3:12</a:t>
            </a:r>
          </a:p>
          <a:p>
            <a:pPr>
              <a:buFont typeface="Wingdings" panose="05000000000000000000" pitchFamily="2" charset="2"/>
              <a:buChar char="q"/>
            </a:pPr>
            <a:r>
              <a:rPr lang="en-US" sz="2800" dirty="0" smtClean="0"/>
              <a:t>children </a:t>
            </a:r>
            <a:r>
              <a:rPr lang="en-US" sz="2800" dirty="0"/>
              <a:t>of God by faith – Gal. 3:26</a:t>
            </a:r>
          </a:p>
          <a:p>
            <a:pPr>
              <a:buFont typeface="Wingdings" panose="05000000000000000000" pitchFamily="2" charset="2"/>
              <a:buChar char="q"/>
            </a:pPr>
            <a:r>
              <a:rPr lang="en-US" sz="2800" dirty="0"/>
              <a:t>s</a:t>
            </a:r>
            <a:r>
              <a:rPr lang="en-US" sz="2800" dirty="0" smtClean="0"/>
              <a:t>anctified </a:t>
            </a:r>
            <a:r>
              <a:rPr lang="en-US" sz="2800" dirty="0"/>
              <a:t>in Christ Jesus – 1 Cor. 1:2</a:t>
            </a:r>
          </a:p>
          <a:p>
            <a:pPr>
              <a:buFont typeface="Wingdings" panose="05000000000000000000" pitchFamily="2" charset="2"/>
              <a:buChar char="q"/>
            </a:pPr>
            <a:r>
              <a:rPr lang="en-US" sz="2800" dirty="0" smtClean="0"/>
              <a:t>those who…call </a:t>
            </a:r>
            <a:r>
              <a:rPr lang="en-US" sz="2800" dirty="0"/>
              <a:t>upon the name of our Lord Jesus Christ – 1 Cor. 1:2</a:t>
            </a:r>
          </a:p>
          <a:p>
            <a:pPr>
              <a:buFont typeface="Wingdings" panose="05000000000000000000" pitchFamily="2" charset="2"/>
              <a:buChar char="q"/>
            </a:pPr>
            <a:r>
              <a:rPr lang="en-US" sz="2800" dirty="0" smtClean="0"/>
              <a:t>who </a:t>
            </a:r>
            <a:r>
              <a:rPr lang="en-US" sz="2800" dirty="0"/>
              <a:t>gave himself for </a:t>
            </a:r>
            <a:r>
              <a:rPr lang="en-US" sz="2800" b="1" i="1" dirty="0"/>
              <a:t>our</a:t>
            </a:r>
            <a:r>
              <a:rPr lang="en-US" sz="2800" dirty="0"/>
              <a:t> sins – Gal. 1:4</a:t>
            </a:r>
          </a:p>
          <a:p>
            <a:pPr>
              <a:buFont typeface="Wingdings" panose="05000000000000000000" pitchFamily="2" charset="2"/>
              <a:buChar char="q"/>
            </a:pPr>
            <a:r>
              <a:rPr lang="en-US" sz="2800" dirty="0"/>
              <a:t>f</a:t>
            </a:r>
            <a:r>
              <a:rPr lang="en-US" sz="2800" dirty="0" smtClean="0"/>
              <a:t>ollowers </a:t>
            </a:r>
            <a:r>
              <a:rPr lang="en-US" sz="2800" dirty="0"/>
              <a:t>of the Lord – 1 </a:t>
            </a:r>
            <a:r>
              <a:rPr lang="en-US" sz="2800" dirty="0" err="1"/>
              <a:t>Thes</a:t>
            </a:r>
            <a:r>
              <a:rPr lang="en-US" sz="2800" dirty="0"/>
              <a:t>. 1:6</a:t>
            </a:r>
          </a:p>
          <a:p>
            <a:pPr>
              <a:buFont typeface="Wingdings" panose="05000000000000000000" pitchFamily="2" charset="2"/>
              <a:buChar char="q"/>
            </a:pPr>
            <a:r>
              <a:rPr lang="en-US" sz="2800" dirty="0"/>
              <a:t>t</a:t>
            </a:r>
            <a:r>
              <a:rPr lang="en-US" sz="2800" dirty="0" smtClean="0"/>
              <a:t>hose </a:t>
            </a:r>
            <a:r>
              <a:rPr lang="en-US" sz="2800" dirty="0"/>
              <a:t>who were being saved – Acts 2:47</a:t>
            </a:r>
          </a:p>
        </p:txBody>
      </p:sp>
    </p:spTree>
    <p:extLst>
      <p:ext uri="{BB962C8B-B14F-4D97-AF65-F5344CB8AC3E}">
        <p14:creationId xmlns:p14="http://schemas.microsoft.com/office/powerpoint/2010/main" val="1282237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Baptism Pillar </a:t>
            </a:r>
            <a:r>
              <a:rPr lang="en-US" dirty="0" smtClean="0"/>
              <a:t>#1</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solidFill>
                  <a:schemeClr val="accent3"/>
                </a:solidFill>
              </a:rPr>
              <a:t>Covenant Theology</a:t>
            </a:r>
          </a:p>
          <a:p>
            <a:pPr marL="0" indent="0">
              <a:buNone/>
            </a:pPr>
            <a:r>
              <a:rPr lang="en-US" sz="2800" dirty="0" smtClean="0">
                <a:solidFill>
                  <a:schemeClr val="tx1"/>
                </a:solidFill>
              </a:rPr>
              <a:t>Throughout </a:t>
            </a:r>
            <a:r>
              <a:rPr lang="en-US" sz="2800" dirty="0">
                <a:solidFill>
                  <a:schemeClr val="tx1"/>
                </a:solidFill>
              </a:rPr>
              <a:t>the Bible, God relates to his people by way of a covenant of grace. Covenant theology provides the basic framework for rightly interpreting Scripture</a:t>
            </a:r>
            <a:r>
              <a:rPr lang="en-US"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1983604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Baptism Pillar </a:t>
            </a:r>
            <a:r>
              <a:rPr lang="en-US" dirty="0" smtClean="0"/>
              <a:t>#2</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solidFill>
                  <a:schemeClr val="accent3"/>
                </a:solidFill>
              </a:rPr>
              <a:t>Continuity </a:t>
            </a:r>
            <a:r>
              <a:rPr lang="en-US" sz="3200" dirty="0">
                <a:solidFill>
                  <a:schemeClr val="accent3"/>
                </a:solidFill>
              </a:rPr>
              <a:t>of the Covenant of </a:t>
            </a:r>
            <a:r>
              <a:rPr lang="en-US" sz="3200" dirty="0" smtClean="0">
                <a:solidFill>
                  <a:schemeClr val="accent3"/>
                </a:solidFill>
              </a:rPr>
              <a:t>Grace</a:t>
            </a:r>
          </a:p>
          <a:p>
            <a:pPr marL="0" indent="0">
              <a:buNone/>
            </a:pPr>
            <a:r>
              <a:rPr lang="en-US" sz="2800" dirty="0" smtClean="0"/>
              <a:t>The </a:t>
            </a:r>
            <a:r>
              <a:rPr lang="en-US" sz="2800" dirty="0"/>
              <a:t>Bible teaches one and the same way of salvation in both the Old and the New Testaments, despite some different outward requirements</a:t>
            </a:r>
            <a:r>
              <a:rPr lang="en-US" sz="2800" dirty="0" smtClean="0"/>
              <a:t>.</a:t>
            </a:r>
            <a:endParaRPr lang="en-US" sz="2800" dirty="0"/>
          </a:p>
        </p:txBody>
      </p:sp>
    </p:spTree>
    <p:extLst>
      <p:ext uri="{BB962C8B-B14F-4D97-AF65-F5344CB8AC3E}">
        <p14:creationId xmlns:p14="http://schemas.microsoft.com/office/powerpoint/2010/main" val="1082049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72315"/>
            <a:ext cx="10058400" cy="1450757"/>
          </a:xfrm>
        </p:spPr>
        <p:txBody>
          <a:bodyPr/>
          <a:lstStyle/>
          <a:p>
            <a:r>
              <a:rPr lang="en-US" dirty="0" smtClean="0"/>
              <a:t>Infant Baptism Pillar #3</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solidFill>
                  <a:schemeClr val="accent3"/>
                </a:solidFill>
              </a:rPr>
              <a:t>Continuity </a:t>
            </a:r>
            <a:r>
              <a:rPr lang="en-US" sz="3200" dirty="0">
                <a:solidFill>
                  <a:schemeClr val="accent3"/>
                </a:solidFill>
              </a:rPr>
              <a:t>of the People of </a:t>
            </a:r>
            <a:r>
              <a:rPr lang="en-US" sz="3200" dirty="0" smtClean="0">
                <a:solidFill>
                  <a:schemeClr val="accent3"/>
                </a:solidFill>
              </a:rPr>
              <a:t>God</a:t>
            </a:r>
          </a:p>
          <a:p>
            <a:pPr marL="0" indent="0">
              <a:buNone/>
            </a:pPr>
            <a:r>
              <a:rPr lang="en-US" sz="2800" dirty="0" smtClean="0"/>
              <a:t>Since </a:t>
            </a:r>
            <a:r>
              <a:rPr lang="en-US" sz="2800" dirty="0"/>
              <a:t>there is one covenant of grace between God and man, there is one continuous people of God (the church) in the Old and New Testaments</a:t>
            </a:r>
            <a:r>
              <a:rPr lang="en-US" sz="2800" dirty="0" smtClean="0"/>
              <a:t>.</a:t>
            </a:r>
            <a:endParaRPr lang="en-US" sz="2800" dirty="0"/>
          </a:p>
        </p:txBody>
      </p:sp>
    </p:spTree>
    <p:extLst>
      <p:ext uri="{BB962C8B-B14F-4D97-AF65-F5344CB8AC3E}">
        <p14:creationId xmlns:p14="http://schemas.microsoft.com/office/powerpoint/2010/main" val="2675129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Baptism Pillar </a:t>
            </a:r>
            <a:r>
              <a:rPr lang="en-US" dirty="0" smtClean="0"/>
              <a:t>#4</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solidFill>
                  <a:schemeClr val="accent3"/>
                </a:solidFill>
              </a:rPr>
              <a:t>Continuity </a:t>
            </a:r>
            <a:r>
              <a:rPr lang="en-US" sz="3200" dirty="0">
                <a:solidFill>
                  <a:schemeClr val="accent3"/>
                </a:solidFill>
              </a:rPr>
              <a:t>of </a:t>
            </a:r>
            <a:r>
              <a:rPr lang="en-US" sz="3200" dirty="0" smtClean="0">
                <a:solidFill>
                  <a:schemeClr val="accent3"/>
                </a:solidFill>
              </a:rPr>
              <a:t>Households</a:t>
            </a:r>
          </a:p>
          <a:p>
            <a:pPr marL="0" indent="0">
              <a:buNone/>
            </a:pPr>
            <a:r>
              <a:rPr lang="en-US" sz="2800" dirty="0" smtClean="0"/>
              <a:t>God </a:t>
            </a:r>
            <a:r>
              <a:rPr lang="en-US" sz="2800" dirty="0"/>
              <a:t>included Abraham and his offspring in the </a:t>
            </a:r>
            <a:r>
              <a:rPr lang="en-US" sz="2800" dirty="0" smtClean="0"/>
              <a:t>covenant. </a:t>
            </a:r>
            <a:r>
              <a:rPr lang="en-US" sz="2800" dirty="0"/>
              <a:t>Therefore, </a:t>
            </a:r>
            <a:r>
              <a:rPr lang="en-US" sz="2800" dirty="0" smtClean="0"/>
              <a:t>whole </a:t>
            </a:r>
            <a:r>
              <a:rPr lang="en-US" sz="2800" dirty="0"/>
              <a:t>households are included in God's redemptive covenant.</a:t>
            </a:r>
            <a:endParaRPr lang="en-US" sz="2800" dirty="0"/>
          </a:p>
        </p:txBody>
      </p:sp>
    </p:spTree>
    <p:extLst>
      <p:ext uri="{BB962C8B-B14F-4D97-AF65-F5344CB8AC3E}">
        <p14:creationId xmlns:p14="http://schemas.microsoft.com/office/powerpoint/2010/main" val="3339593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Baptism Pillar </a:t>
            </a:r>
            <a:r>
              <a:rPr lang="en-US" dirty="0" smtClean="0"/>
              <a:t>#5</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solidFill>
                  <a:schemeClr val="accent3"/>
                </a:solidFill>
              </a:rPr>
              <a:t>Continuity </a:t>
            </a:r>
            <a:r>
              <a:rPr lang="en-US" sz="3200" dirty="0">
                <a:solidFill>
                  <a:schemeClr val="accent3"/>
                </a:solidFill>
              </a:rPr>
              <a:t>of the Covenant </a:t>
            </a:r>
            <a:r>
              <a:rPr lang="en-US" sz="3200" dirty="0" smtClean="0">
                <a:solidFill>
                  <a:schemeClr val="accent3"/>
                </a:solidFill>
              </a:rPr>
              <a:t>Signs</a:t>
            </a:r>
          </a:p>
          <a:p>
            <a:pPr marL="0" indent="0">
              <a:buNone/>
            </a:pPr>
            <a:r>
              <a:rPr lang="en-US" sz="2800" dirty="0" smtClean="0"/>
              <a:t>Baptism </a:t>
            </a:r>
            <a:r>
              <a:rPr lang="en-US" sz="2800" dirty="0"/>
              <a:t>is the sign of the covenant in the New Testament, just as circumcision was the sign of the covenant in the Old Testament. Like circumcision, baptism is to be applied to the offspring of the household.</a:t>
            </a:r>
            <a:endParaRPr lang="en-US" sz="2800" dirty="0"/>
          </a:p>
        </p:txBody>
      </p:sp>
    </p:spTree>
    <p:extLst>
      <p:ext uri="{BB962C8B-B14F-4D97-AF65-F5344CB8AC3E}">
        <p14:creationId xmlns:p14="http://schemas.microsoft.com/office/powerpoint/2010/main" val="1142044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6410</TotalTime>
  <Words>356</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Retrospect</vt:lpstr>
      <vt:lpstr>Baptist Covenant Theology</vt:lpstr>
      <vt:lpstr>Old and New Covenants Compared</vt:lpstr>
      <vt:lpstr>PowerPoint Presentation</vt:lpstr>
      <vt:lpstr>Descriptions of Church Members</vt:lpstr>
      <vt:lpstr>Infant Baptism Pillar #1</vt:lpstr>
      <vt:lpstr>Infant Baptism Pillar #2</vt:lpstr>
      <vt:lpstr>Infant Baptism Pillar #3</vt:lpstr>
      <vt:lpstr>Infant Baptism Pillar #4</vt:lpstr>
      <vt:lpstr>Infant Baptism Pillar #5</vt:lpstr>
      <vt:lpstr>PowerPoint Presentation</vt:lpstr>
      <vt:lpstr>PowerPoint Presentation</vt:lpstr>
      <vt:lpstr>Three Points of Confusion</vt:lpstr>
      <vt:lpstr>PowerPoint Presentation</vt:lpstr>
    </vt:vector>
  </TitlesOfParts>
  <Company>Auburn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Baptist Covenant Theology</dc:title>
  <dc:creator>Stan Reeves</dc:creator>
  <cp:lastModifiedBy>Stan Reeves</cp:lastModifiedBy>
  <cp:revision>41</cp:revision>
  <dcterms:created xsi:type="dcterms:W3CDTF">2014-08-17T15:58:15Z</dcterms:created>
  <dcterms:modified xsi:type="dcterms:W3CDTF">2014-09-28T23:06:42Z</dcterms:modified>
</cp:coreProperties>
</file>